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7" r:id="rId2"/>
    <p:sldId id="455" r:id="rId3"/>
    <p:sldId id="286" r:id="rId4"/>
    <p:sldId id="460" r:id="rId5"/>
    <p:sldId id="280" r:id="rId6"/>
    <p:sldId id="464" r:id="rId7"/>
    <p:sldId id="304" r:id="rId8"/>
    <p:sldId id="449" r:id="rId9"/>
    <p:sldId id="458" r:id="rId10"/>
    <p:sldId id="450" r:id="rId11"/>
    <p:sldId id="456" r:id="rId12"/>
    <p:sldId id="463" r:id="rId13"/>
    <p:sldId id="270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60">
          <p15:clr>
            <a:srgbClr val="A4A3A4"/>
          </p15:clr>
        </p15:guide>
        <p15:guide id="3" orient="horz" pos="169">
          <p15:clr>
            <a:srgbClr val="A4A3A4"/>
          </p15:clr>
        </p15:guide>
        <p15:guide id="4" orient="horz" pos="2890">
          <p15:clr>
            <a:srgbClr val="A4A3A4"/>
          </p15:clr>
        </p15:guide>
        <p15:guide id="5" orient="horz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575">
          <p15:clr>
            <a:srgbClr val="A4A3A4"/>
          </p15:clr>
        </p15:guide>
        <p15:guide id="8" orient="horz" pos="868">
          <p15:clr>
            <a:srgbClr val="A4A3A4"/>
          </p15:clr>
        </p15:guide>
        <p15:guide id="9" pos="2835">
          <p15:clr>
            <a:srgbClr val="A4A3A4"/>
          </p15:clr>
        </p15:guide>
        <p15:guide id="10" pos="5583">
          <p15:clr>
            <a:srgbClr val="A4A3A4"/>
          </p15:clr>
        </p15:guide>
        <p15:guide id="11" pos="158">
          <p15:clr>
            <a:srgbClr val="A4A3A4"/>
          </p15:clr>
        </p15:guide>
        <p15:guide id="12" pos="5012">
          <p15:clr>
            <a:srgbClr val="A4A3A4"/>
          </p15:clr>
        </p15:guide>
        <p15:guide id="13" pos="1651">
          <p15:clr>
            <a:srgbClr val="A4A3A4"/>
          </p15:clr>
        </p15:guide>
        <p15:guide id="14" pos="2744">
          <p15:clr>
            <a:srgbClr val="A4A3A4"/>
          </p15:clr>
        </p15:guide>
        <p15:guide id="15" pos="5465">
          <p15:clr>
            <a:srgbClr val="A4A3A4"/>
          </p15:clr>
        </p15:guide>
        <p15:guide id="16" pos="956">
          <p15:clr>
            <a:srgbClr val="A4A3A4"/>
          </p15:clr>
        </p15:guide>
        <p15:guide id="17" pos="2562">
          <p15:clr>
            <a:srgbClr val="A4A3A4"/>
          </p15:clr>
        </p15:guide>
        <p15:guide id="18" pos="32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08" autoAdjust="0"/>
    <p:restoredTop sz="69626" autoAdjust="0"/>
  </p:normalViewPr>
  <p:slideViewPr>
    <p:cSldViewPr showGuides="1">
      <p:cViewPr varScale="1">
        <p:scale>
          <a:sx n="100" d="100"/>
          <a:sy n="100" d="100"/>
        </p:scale>
        <p:origin x="952" y="168"/>
      </p:cViewPr>
      <p:guideLst>
        <p:guide orient="horz" pos="1620"/>
        <p:guide orient="horz" pos="3060"/>
        <p:guide orient="horz" pos="169"/>
        <p:guide orient="horz" pos="2890"/>
        <p:guide orient="horz"/>
        <p:guide orient="horz" pos="622"/>
        <p:guide orient="horz" pos="1575"/>
        <p:guide orient="horz" pos="868"/>
        <p:guide pos="2835"/>
        <p:guide pos="5583"/>
        <p:guide pos="158"/>
        <p:guide pos="5012"/>
        <p:guide pos="1651"/>
        <p:guide pos="2744"/>
        <p:guide pos="5465"/>
        <p:guide pos="956"/>
        <p:guide pos="2562"/>
        <p:guide pos="32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82452-3B3D-4B10-B5B2-216C3ED6E0C1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1B1AA-12AD-4BCD-8A84-BE258AB1E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70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A1484-528B-4725-8337-7ACDB6138B8F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0340D-206C-4C41-A35B-4D72CE2F2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1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educationendowmentfoundation.org.uk</a:t>
            </a:r>
            <a:r>
              <a:rPr lang="en-GB" dirty="0"/>
              <a:t>/tools/guidance-reports/maths-</a:t>
            </a:r>
            <a:r>
              <a:rPr lang="en-GB" dirty="0" err="1"/>
              <a:t>ks</a:t>
            </a:r>
            <a:r>
              <a:rPr lang="en-GB" dirty="0"/>
              <a:t>-two-three/#recommendation-1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74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06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2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197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5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527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49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479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30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07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34000" y="986400"/>
            <a:ext cx="7667625" cy="3601574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700"/>
            </a:lvl1pPr>
            <a:lvl2pPr marL="270000" indent="-270000">
              <a:lnSpc>
                <a:spcPts val="2800"/>
              </a:lnSpc>
              <a:spcBef>
                <a:spcPts val="0"/>
              </a:spcBef>
              <a:defRPr sz="2700"/>
            </a:lvl2pPr>
            <a:lvl3pPr marL="540000" indent="-270000">
              <a:lnSpc>
                <a:spcPts val="2800"/>
              </a:lnSpc>
              <a:defRPr sz="2700"/>
            </a:lvl3pPr>
            <a:lvl4pPr marL="810000" indent="-270000">
              <a:lnSpc>
                <a:spcPts val="2800"/>
              </a:lnSpc>
              <a:defRPr sz="2700"/>
            </a:lvl4pPr>
            <a:lvl5pPr marL="1080000" indent="-270000">
              <a:lnSpc>
                <a:spcPts val="2800"/>
              </a:lnSpc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A0884-E2F2-7D4B-9423-0DE593C83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7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34000" y="986400"/>
            <a:ext cx="3960000" cy="3601574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700" b="1"/>
            </a:lvl1pPr>
            <a:lvl2pPr marL="270000" indent="-270000">
              <a:lnSpc>
                <a:spcPts val="280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2700" b="1"/>
            </a:lvl2pPr>
            <a:lvl3pPr marL="612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3pPr>
            <a:lvl4pPr marL="990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4pPr>
            <a:lvl5pPr marL="1260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0" y="987425"/>
            <a:ext cx="3384550" cy="3600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/>
            </a:lvl1pPr>
            <a:lvl2pPr marL="18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2pPr>
            <a:lvl3pPr marL="432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648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828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4ACF0-FA5A-4245-8579-0529CBFC2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6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248400"/>
            <a:ext cx="4362450" cy="43195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3528" y="218346"/>
            <a:ext cx="288032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GB" sz="32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627534"/>
            <a:ext cx="4122737" cy="3876675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0" y="248400"/>
            <a:ext cx="4111760" cy="265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BAEF9-0F73-8C4F-A9D9-4B6CCB8054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9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,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248400"/>
            <a:ext cx="4362450" cy="43195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3528" y="218346"/>
            <a:ext cx="288032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GB" sz="32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8"/>
          </p:nvPr>
        </p:nvSpPr>
        <p:spPr>
          <a:xfrm>
            <a:off x="234000" y="268287"/>
            <a:ext cx="4105275" cy="4319587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0DF0F3-C2F1-594E-9AD3-B2CDFBADE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23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34000" y="2825999"/>
            <a:ext cx="412210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7"/>
          </p:nvPr>
        </p:nvSpPr>
        <p:spPr>
          <a:xfrm>
            <a:off x="4499992" y="2825999"/>
            <a:ext cx="4175696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234000" y="986400"/>
            <a:ext cx="4122100" cy="1584076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99992" y="986400"/>
            <a:ext cx="4175696" cy="1584076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D29C77-E132-AA46-B081-E64BE4C51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34000" y="987425"/>
            <a:ext cx="4122100" cy="3600449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7"/>
          </p:nvPr>
        </p:nvSpPr>
        <p:spPr>
          <a:xfrm>
            <a:off x="4500563" y="987425"/>
            <a:ext cx="4210497" cy="3600449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B1FA17-95AD-0149-BB97-B0F7C61DF5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67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 et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51520" y="2825999"/>
            <a:ext cx="252028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15"/>
          </p:nvPr>
        </p:nvSpPr>
        <p:spPr>
          <a:xfrm>
            <a:off x="3304304" y="2825999"/>
            <a:ext cx="251280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6"/>
          </p:nvPr>
        </p:nvSpPr>
        <p:spPr>
          <a:xfrm>
            <a:off x="6349607" y="2825999"/>
            <a:ext cx="2513406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211E78-FB04-BF4F-8ECC-108C0AAF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2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6408720" cy="1116270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46020" y="1804045"/>
            <a:ext cx="6409980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Name@email.com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1" y="288000"/>
            <a:ext cx="892437" cy="47413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47280" y="2389634"/>
            <a:ext cx="6407820" cy="648072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 dirty="0"/>
              <a:t>ETFOUNDATION.CO.UK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4500" b="1" dirty="0"/>
              <a:t>THANK</a:t>
            </a:r>
            <a:r>
              <a:rPr lang="en-GB" sz="4500" b="1" baseline="0" dirty="0"/>
              <a:t> YOU</a:t>
            </a:r>
          </a:p>
          <a:p>
            <a:pPr algn="l">
              <a:lnSpc>
                <a:spcPts val="4500"/>
              </a:lnSpc>
            </a:pPr>
            <a:r>
              <a:rPr lang="en-GB" sz="4500" b="0" baseline="0" dirty="0"/>
              <a:t>ANY QUESTIONS?</a:t>
            </a:r>
            <a:endParaRPr lang="en-GB" sz="4500" b="0" dirty="0"/>
          </a:p>
        </p:txBody>
      </p:sp>
    </p:spTree>
    <p:extLst>
      <p:ext uri="{BB962C8B-B14F-4D97-AF65-F5344CB8AC3E}">
        <p14:creationId xmlns:p14="http://schemas.microsoft.com/office/powerpoint/2010/main" val="341426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050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07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1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07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" b="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bg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403648" y="986400"/>
            <a:ext cx="7200900" cy="345983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n-US" sz="4500" b="1" kern="1200" cap="all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+mj-lt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4000" y="986400"/>
            <a:ext cx="833041" cy="3459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n-US" sz="4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+mj-lt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5A0ABC-8426-684B-8D89-41BF9F612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4000" y="986399"/>
            <a:ext cx="8441688" cy="3601475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3pPr>
            <a:lvl4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4pPr>
            <a:lvl5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B9A963-CFB9-864E-921A-979F3A115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44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3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1" y="288000"/>
            <a:ext cx="892437" cy="4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9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94" y="205979"/>
            <a:ext cx="8423593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94" y="1200151"/>
            <a:ext cx="8423593" cy="3394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000" y="4767263"/>
            <a:ext cx="7686376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Education &amp; Training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909464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5C247-47E0-D949-B550-1007A419757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8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60" r:id="rId5"/>
    <p:sldLayoutId id="214748365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68" r:id="rId13"/>
    <p:sldLayoutId id="2147483666" r:id="rId14"/>
    <p:sldLayoutId id="2147483671" r:id="rId15"/>
    <p:sldLayoutId id="2147483669" r:id="rId16"/>
    <p:sldLayoutId id="2147483670" r:id="rId1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-foundation.co.uk/supporting/support-practitioners/edtech-support/enhance-digital-teaching-platfor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et-foundation.co.uk/supporting/support-practitioners/maths-and-english-pipeline/regional-specialist-lead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-foundation.co.uk/supporting/support-practitioners/maths-and-english/cours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What have the ETF ever done for us!!!!</a:t>
            </a:r>
            <a:endParaRPr lang="en-GB" dirty="0"/>
          </a:p>
        </p:txBody>
      </p:sp>
      <p:sp>
        <p:nvSpPr>
          <p:cNvPr id="51" name="Subtitle 5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PAUL STYCH, Regional Specialist Lead for SOUTH WEST AND WEST MIDLANDS</a:t>
            </a:r>
          </a:p>
          <a:p>
            <a:r>
              <a:rPr lang="en-GB" dirty="0"/>
              <a:t>Dianne ROBINSON, REGIONAL SPECIALIST LEAD FOR THE EAST MIDLANDS</a:t>
            </a:r>
          </a:p>
        </p:txBody>
      </p:sp>
      <p:sp>
        <p:nvSpPr>
          <p:cNvPr id="1057" name="Text Placeholder 105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DECEMBER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81" y="123478"/>
            <a:ext cx="1069919" cy="5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60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18502" y="1130416"/>
            <a:ext cx="6493858" cy="3673582"/>
          </a:xfrm>
        </p:spPr>
        <p:txBody>
          <a:bodyPr>
            <a:noAutofit/>
          </a:bodyPr>
          <a:lstStyle/>
          <a:p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7716" y="165372"/>
            <a:ext cx="5198501" cy="750195"/>
          </a:xfrm>
        </p:spPr>
        <p:txBody>
          <a:bodyPr>
            <a:normAutofit/>
          </a:bodyPr>
          <a:lstStyle/>
          <a:p>
            <a:r>
              <a:rPr lang="en-GB" dirty="0"/>
              <a:t>Foundation Online – English modules</a:t>
            </a:r>
            <a:endParaRPr lang="en-GB" cap="none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B3B1F-AA81-AD42-AF1A-702B08B34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98" y="915567"/>
            <a:ext cx="6480962" cy="351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36104" y="4155926"/>
            <a:ext cx="6493858" cy="3673582"/>
          </a:xfrm>
        </p:spPr>
        <p:txBody>
          <a:bodyPr>
            <a:noAutofit/>
          </a:bodyPr>
          <a:lstStyle/>
          <a:p>
            <a:r>
              <a:rPr lang="en-GB" sz="1600" dirty="0">
                <a:solidFill>
                  <a:srgbClr val="000000"/>
                </a:solidFill>
                <a:hlinkClick r:id="rId3"/>
              </a:rPr>
              <a:t>https://www.et-foundation.co.uk/supporting/support-practitioners/edtech-support/enhance-digital-teaching-platform/</a:t>
            </a:r>
            <a:endParaRPr lang="en-GB" sz="1600" dirty="0">
              <a:solidFill>
                <a:srgbClr val="000000"/>
              </a:solidFill>
            </a:endParaRPr>
          </a:p>
          <a:p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11B49-E3BA-0A43-BB39-F697B27BE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4069"/>
            <a:ext cx="7056784" cy="61121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73EE0-3312-B54E-8677-0DE355CA5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1677"/>
            <a:ext cx="8244408" cy="27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60" y="473925"/>
            <a:ext cx="8155474" cy="975341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Keeping up to date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232950" y="1161058"/>
            <a:ext cx="8003232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b="1" dirty="0"/>
              <a:t>Contact your RSL</a:t>
            </a:r>
          </a:p>
          <a:p>
            <a:r>
              <a:rPr lang="en-GB" sz="2800" dirty="0"/>
              <a:t>Networks </a:t>
            </a:r>
          </a:p>
          <a:p>
            <a:r>
              <a:rPr lang="en-GB" sz="2800" dirty="0"/>
              <a:t>Monthly email updates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and… just about anything else!</a:t>
            </a:r>
          </a:p>
          <a:p>
            <a:pPr marL="0" indent="0">
              <a:buNone/>
            </a:pPr>
            <a:r>
              <a:rPr lang="en-GB" sz="2800" dirty="0"/>
              <a:t>	JUST ASK</a:t>
            </a:r>
          </a:p>
          <a:p>
            <a:pPr>
              <a:buFont typeface="Arial" panose="020B0604020202020204" pitchFamily="34" charset="0"/>
              <a:buChar char="-"/>
            </a:pPr>
            <a:endParaRPr lang="en-GB" dirty="0"/>
          </a:p>
          <a:p>
            <a:pPr>
              <a:buFont typeface="Arial" panose="020B0604020202020204" pitchFamily="34" charset="0"/>
              <a:buChar char="-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48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Paul Stych</a:t>
            </a:r>
            <a:br>
              <a:rPr lang="en-GB" dirty="0"/>
            </a:br>
            <a:r>
              <a:rPr lang="en-GB" dirty="0"/>
              <a:t>Dianne Robinson</a:t>
            </a:r>
          </a:p>
        </p:txBody>
      </p:sp>
    </p:spTree>
    <p:extLst>
      <p:ext uri="{BB962C8B-B14F-4D97-AF65-F5344CB8AC3E}">
        <p14:creationId xmlns:p14="http://schemas.microsoft.com/office/powerpoint/2010/main" val="144067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CBE01-5C1D-B74D-A8BE-FD820C9A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t>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E0685-A53A-0546-907B-C956BFB37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000" y="762323"/>
            <a:ext cx="4698040" cy="3749114"/>
          </a:xfrm>
        </p:spPr>
        <p:txBody>
          <a:bodyPr>
            <a:normAutofit fontScale="92500"/>
          </a:bodyPr>
          <a:lstStyle/>
          <a:p>
            <a:r>
              <a:rPr lang="en-GB" sz="2000" b="0" dirty="0">
                <a:solidFill>
                  <a:schemeClr val="accent6"/>
                </a:solidFill>
              </a:rPr>
              <a:t>Work with you to identify training needs and advise on appropriate solutions within the ETF offer including free and subsidised:</a:t>
            </a:r>
          </a:p>
          <a:p>
            <a:endParaRPr lang="en-US" sz="2000" b="0" dirty="0">
              <a:solidFill>
                <a:srgbClr val="000000"/>
              </a:solidFill>
              <a:hlinkClick r:id="rId2"/>
            </a:endParaRPr>
          </a:p>
          <a:p>
            <a:r>
              <a:rPr lang="en-US" sz="2000" b="0" dirty="0">
                <a:solidFill>
                  <a:srgbClr val="000000"/>
                </a:solidFill>
                <a:hlinkClick r:id="rId2"/>
              </a:rPr>
              <a:t>http://www.et-foundation.co.uk/supporting/support-practitioners/maths-and-english-pipeline/regional-specialist-leads/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</a:p>
          <a:p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C6B79C-ABCB-0748-ADC4-FC35E136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05913"/>
            <a:ext cx="8437563" cy="699425"/>
          </a:xfrm>
        </p:spPr>
        <p:txBody>
          <a:bodyPr/>
          <a:lstStyle/>
          <a:p>
            <a:r>
              <a:rPr lang="en-GB" dirty="0"/>
              <a:t>Find your Regional specialist lead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F7D0D-F336-4C4C-A483-1E03C9DECE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394F-9BA4-DE45-9433-B439C89CB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1" y="288000"/>
            <a:ext cx="892798" cy="474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DC804-DF8B-F143-9739-FE2BA5C68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14" y="941712"/>
            <a:ext cx="2844644" cy="360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0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34000" y="288001"/>
            <a:ext cx="8441688" cy="4299874"/>
          </a:xfrm>
        </p:spPr>
        <p:txBody>
          <a:bodyPr/>
          <a:lstStyle/>
          <a:p>
            <a:r>
              <a:rPr lang="en-GB" dirty="0"/>
              <a:t>Welcome</a:t>
            </a:r>
          </a:p>
          <a:p>
            <a:endParaRPr lang="en-GB" dirty="0"/>
          </a:p>
          <a:p>
            <a:pPr lvl="1"/>
            <a:r>
              <a:rPr lang="en-GB" dirty="0"/>
              <a:t>Today we will be: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introducing how the Education and Training Foundation supports the FE Sector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GB" dirty="0"/>
              <a:t>considering English and maths in context(s)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5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t>4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In each envelope you will have a set of statements which reflect some of the common concerns which providers are currently faced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Discuss this in your tables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Rank the statements in the form of a diamond 9 with the highest ranking concern at the 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You have 15 minutes for this activity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sz="3600" dirty="0">
                <a:solidFill>
                  <a:schemeClr val="accent2"/>
                </a:solidFill>
              </a:rPr>
            </a:br>
            <a:r>
              <a:rPr lang="en-GB" sz="3600" dirty="0">
                <a:solidFill>
                  <a:schemeClr val="accent2"/>
                </a:solidFill>
              </a:rPr>
              <a:t>What issues are you facing?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40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GB" sz="3200" dirty="0">
                <a:solidFill>
                  <a:schemeClr val="accent2"/>
                </a:solidFill>
              </a:rPr>
            </a:br>
            <a:r>
              <a:rPr lang="en-GB" sz="3200" dirty="0">
                <a:solidFill>
                  <a:schemeClr val="accent2"/>
                </a:solidFill>
              </a:rPr>
              <a:t>What issues are you facing?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232949" y="1161057"/>
            <a:ext cx="8437563" cy="360620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-"/>
            </a:pPr>
            <a:r>
              <a:rPr lang="en-GB" dirty="0"/>
              <a:t>Engagement and motivation of learners?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Progress on course?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Support for Vocational tutors?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Shortage of trained staff?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Management expertise for this demanding agenda?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Limited budgets?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Keeping up to date</a:t>
            </a:r>
          </a:p>
          <a:p>
            <a:pPr>
              <a:buFont typeface="Arial" panose="020B0604020202020204" pitchFamily="34" charset="0"/>
              <a:buChar char="-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BBE1D1-BB29-7049-BFD1-28284F51A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950FF1-09FE-4149-BF41-376AE85F9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80CCB-E7DC-9F43-9415-878E3069798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34000" y="986400"/>
            <a:ext cx="8631840" cy="129731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WHAT WOULD YOU CHOOSE?</a:t>
            </a:r>
          </a:p>
          <a:p>
            <a:endParaRPr lang="en-US" dirty="0"/>
          </a:p>
          <a:p>
            <a:r>
              <a:rPr lang="en-US" dirty="0"/>
              <a:t>IF YOU COULD HAVE ANY TYPE AND FORMAT OF CPD ON YOUR DOORSTEP, WHAT WOULD IT BE?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CD61ECE-D680-644E-9FCA-D88AB39F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2700" dirty="0"/>
            </a:br>
            <a:r>
              <a:rPr lang="en-US" sz="2700" dirty="0" err="1"/>
              <a:t>Maths</a:t>
            </a:r>
            <a:r>
              <a:rPr lang="en-US" sz="2700" dirty="0"/>
              <a:t> and English CPD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3075D-8569-134B-B216-84039748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998886"/>
            <a:ext cx="4104456" cy="286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&amp; Training Foundation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50" y="511508"/>
            <a:ext cx="8437563" cy="699425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ETF offer of support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232950" y="1161058"/>
            <a:ext cx="8003232" cy="339447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-"/>
            </a:pPr>
            <a:r>
              <a:rPr lang="en-GB" dirty="0"/>
              <a:t>Open, inhouse, bespoke courses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Webinars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Online materials and support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/>
              <a:t>Network events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en-GB" dirty="0">
                <a:hlinkClick r:id="rId3"/>
              </a:rPr>
              <a:t>https://www.et-foundation.co.uk/supporting/support-practitioners/maths-and-english/courses/</a:t>
            </a:r>
            <a:endParaRPr lang="en-GB" dirty="0"/>
          </a:p>
          <a:p>
            <a:pPr>
              <a:buFont typeface="Arial" panose="020B0604020202020204" pitchFamily="34" charset="0"/>
              <a:buChar char="-"/>
            </a:pPr>
            <a:endParaRPr lang="en-GB" dirty="0"/>
          </a:p>
          <a:p>
            <a:pPr>
              <a:buFont typeface="Arial" panose="020B0604020202020204" pitchFamily="34" charset="0"/>
              <a:buChar char="-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8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2412" y="1020059"/>
            <a:ext cx="4248472" cy="615587"/>
          </a:xfrm>
        </p:spPr>
        <p:txBody>
          <a:bodyPr>
            <a:normAutofit/>
          </a:bodyPr>
          <a:lstStyle/>
          <a:p>
            <a:r>
              <a:rPr lang="en-GB" dirty="0"/>
              <a:t>Foundation Online modules</a:t>
            </a:r>
            <a:endParaRPr lang="en-GB" cap="none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07664-54A6-5A4E-BD4A-D258EA19F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9145"/>
            <a:ext cx="4629285" cy="46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3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18502" y="1130416"/>
            <a:ext cx="6493858" cy="3673582"/>
          </a:xfrm>
        </p:spPr>
        <p:txBody>
          <a:bodyPr>
            <a:noAutofit/>
          </a:bodyPr>
          <a:lstStyle/>
          <a:p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7716" y="165372"/>
            <a:ext cx="5198501" cy="750195"/>
          </a:xfrm>
        </p:spPr>
        <p:txBody>
          <a:bodyPr>
            <a:normAutofit/>
          </a:bodyPr>
          <a:lstStyle/>
          <a:p>
            <a:r>
              <a:rPr lang="en-GB" dirty="0"/>
              <a:t>Foundation Online – maths modules</a:t>
            </a:r>
            <a:endParaRPr lang="en-GB" cap="none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1D141-3660-234D-8540-47FDF5DE4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5567"/>
            <a:ext cx="681247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TF Master">
  <a:themeElements>
    <a:clrScheme name="ETF Brand Colou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A068"/>
      </a:accent1>
      <a:accent2>
        <a:srgbClr val="E51C41"/>
      </a:accent2>
      <a:accent3>
        <a:srgbClr val="FDB913"/>
      </a:accent3>
      <a:accent4>
        <a:srgbClr val="0071F8"/>
      </a:accent4>
      <a:accent5>
        <a:srgbClr val="BE0064"/>
      </a:accent5>
      <a:accent6>
        <a:srgbClr val="000000"/>
      </a:accent6>
      <a:hlink>
        <a:srgbClr val="0000FF"/>
      </a:hlink>
      <a:folHlink>
        <a:srgbClr val="800080"/>
      </a:folHlink>
    </a:clrScheme>
    <a:fontScheme name="ETF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35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TF PPT TEMPLATE 2017 REVISION 2" id="{D9072210-44E4-4708-8F0F-C17D53D19737}" vid="{93905E69-2C3A-474D-AE1D-AE1AB7FC7A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ETF PPT TEMPLATE 2017 REVISION 2</Template>
  <TotalTime>1416</TotalTime>
  <Words>387</Words>
  <Application>Microsoft Macintosh PowerPoint</Application>
  <PresentationFormat>On-screen Show (16:9)</PresentationFormat>
  <Paragraphs>73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ETF Master</vt:lpstr>
      <vt:lpstr>What have the ETF ever done for us!!!!</vt:lpstr>
      <vt:lpstr>Find your Regional specialist lead</vt:lpstr>
      <vt:lpstr>PowerPoint Presentation</vt:lpstr>
      <vt:lpstr> What issues are you facing?</vt:lpstr>
      <vt:lpstr> What issues are you facing?</vt:lpstr>
      <vt:lpstr> Maths and English CPD  </vt:lpstr>
      <vt:lpstr>ETF offer of support</vt:lpstr>
      <vt:lpstr>Foundation Online modules</vt:lpstr>
      <vt:lpstr>Foundation Online – maths modules</vt:lpstr>
      <vt:lpstr>Foundation Online – English modules</vt:lpstr>
      <vt:lpstr>PowerPoint Presentation</vt:lpstr>
      <vt:lpstr>Keeping up to date</vt:lpstr>
      <vt:lpstr>Paul Stych Dianne Robinson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underpinning excellence</dc:title>
  <dc:creator>Isidora Markou</dc:creator>
  <cp:lastModifiedBy>Paul Stych</cp:lastModifiedBy>
  <cp:revision>65</cp:revision>
  <dcterms:created xsi:type="dcterms:W3CDTF">2017-02-15T10:39:02Z</dcterms:created>
  <dcterms:modified xsi:type="dcterms:W3CDTF">2019-11-27T14:50:38Z</dcterms:modified>
</cp:coreProperties>
</file>